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6"/>
  </p:notesMasterIdLst>
  <p:sldIdLst>
    <p:sldId id="278" r:id="rId2"/>
    <p:sldId id="258" r:id="rId3"/>
    <p:sldId id="260" r:id="rId4"/>
    <p:sldId id="292" r:id="rId5"/>
    <p:sldId id="295" r:id="rId6"/>
    <p:sldId id="307" r:id="rId7"/>
    <p:sldId id="275" r:id="rId8"/>
    <p:sldId id="277" r:id="rId9"/>
    <p:sldId id="282" r:id="rId10"/>
    <p:sldId id="294" r:id="rId11"/>
    <p:sldId id="308" r:id="rId12"/>
    <p:sldId id="296" r:id="rId13"/>
    <p:sldId id="263" r:id="rId14"/>
    <p:sldId id="264" r:id="rId15"/>
    <p:sldId id="266" r:id="rId16"/>
    <p:sldId id="301" r:id="rId17"/>
    <p:sldId id="302" r:id="rId18"/>
    <p:sldId id="303" r:id="rId19"/>
    <p:sldId id="271" r:id="rId20"/>
    <p:sldId id="272" r:id="rId21"/>
    <p:sldId id="300" r:id="rId22"/>
    <p:sldId id="304" r:id="rId23"/>
    <p:sldId id="305" r:id="rId24"/>
    <p:sldId id="298" r:id="rId25"/>
    <p:sldId id="269" r:id="rId26"/>
    <p:sldId id="268" r:id="rId27"/>
    <p:sldId id="267" r:id="rId28"/>
    <p:sldId id="297" r:id="rId29"/>
    <p:sldId id="286" r:id="rId30"/>
    <p:sldId id="299" r:id="rId31"/>
    <p:sldId id="274" r:id="rId32"/>
    <p:sldId id="273" r:id="rId33"/>
    <p:sldId id="285" r:id="rId34"/>
    <p:sldId id="30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DE512-888E-49EC-AE02-9E2514E1C9B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E6BDC-5DB1-4AD8-BE6F-7D49CB013B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BDC-5DB1-4AD8-BE6F-7D49CB013B83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E43F-2BD0-4843-93B4-1DC0B1C03D51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3EED97C-1D95-4C01-A047-B72ED34A0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E43F-2BD0-4843-93B4-1DC0B1C03D51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D97C-1D95-4C01-A047-B72ED34A0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E43F-2BD0-4843-93B4-1DC0B1C03D51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D97C-1D95-4C01-A047-B72ED34A0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E43F-2BD0-4843-93B4-1DC0B1C03D51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3EED97C-1D95-4C01-A047-B72ED34A0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E43F-2BD0-4843-93B4-1DC0B1C03D51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D97C-1D95-4C01-A047-B72ED34A0E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E43F-2BD0-4843-93B4-1DC0B1C03D51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D97C-1D95-4C01-A047-B72ED34A0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E43F-2BD0-4843-93B4-1DC0B1C03D51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3EED97C-1D95-4C01-A047-B72ED34A0E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E43F-2BD0-4843-93B4-1DC0B1C03D51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D97C-1D95-4C01-A047-B72ED34A0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E43F-2BD0-4843-93B4-1DC0B1C03D51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D97C-1D95-4C01-A047-B72ED34A0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E43F-2BD0-4843-93B4-1DC0B1C03D51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D97C-1D95-4C01-A047-B72ED34A0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E43F-2BD0-4843-93B4-1DC0B1C03D51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D97C-1D95-4C01-A047-B72ED34A0E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35AE43F-2BD0-4843-93B4-1DC0B1C03D51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3EED97C-1D95-4C01-A047-B72ED34A0E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Тема проекта: «Откуда к нам хлеб пришёл »</a:t>
            </a:r>
            <a:endParaRPr lang="ru-RU" sz="2800" b="1" dirty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04800" y="1285860"/>
            <a:ext cx="8686800" cy="479426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Создатели проекта</a:t>
            </a:r>
            <a:r>
              <a:rPr lang="ru-RU" sz="2000" dirty="0" smtClean="0"/>
              <a:t>: </a:t>
            </a:r>
            <a:r>
              <a:rPr lang="ru-RU" sz="2000" dirty="0" err="1" smtClean="0"/>
              <a:t>Инькова</a:t>
            </a:r>
            <a:r>
              <a:rPr lang="ru-RU" sz="2000" dirty="0" smtClean="0"/>
              <a:t> Г. М.; Куимова С. В.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Участники проекта</a:t>
            </a:r>
            <a:r>
              <a:rPr lang="ru-RU" sz="2000" dirty="0" smtClean="0"/>
              <a:t>: воспитатели, родители, дети 2-ой младшей группы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Вид проекта</a:t>
            </a:r>
            <a:r>
              <a:rPr lang="ru-RU" sz="2000" dirty="0" smtClean="0"/>
              <a:t>: краткосрочный (2 недели)</a:t>
            </a:r>
          </a:p>
          <a:p>
            <a:pPr>
              <a:buNone/>
            </a:pPr>
            <a:r>
              <a:rPr lang="ru-RU" sz="2000" dirty="0" smtClean="0"/>
              <a:t>                            познавательный ,исследовательский.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Идея возникновения  проекта:  </a:t>
            </a:r>
            <a:r>
              <a:rPr lang="ru-RU" sz="2000" dirty="0" smtClean="0">
                <a:solidFill>
                  <a:schemeClr val="tx1"/>
                </a:solidFill>
              </a:rPr>
              <a:t>существует проблема</a:t>
            </a:r>
          </a:p>
          <a:p>
            <a:pPr lvl="0">
              <a:buNone/>
            </a:pPr>
            <a:r>
              <a:rPr lang="ru-RU" sz="2000" dirty="0" smtClean="0"/>
              <a:t>           – Небрежное отношение детей к хлебу</a:t>
            </a:r>
          </a:p>
          <a:p>
            <a:pPr lvl="0">
              <a:buNone/>
            </a:pPr>
            <a:r>
              <a:rPr lang="ru-RU" sz="2000" dirty="0" smtClean="0"/>
              <a:t>          – Отсутствие понимания ценности хлеба в жизни человека 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1026" name="Picture 2" descr="C:\Documents and Settings\Светлана\Рабочий стол\Новая папка (3)\бул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4286256"/>
            <a:ext cx="3000396" cy="2196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</a:rPr>
              <a:t>2 этап  проекта - основной</a:t>
            </a:r>
            <a:endParaRPr lang="ru-RU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532859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1. Пополнение развивающей среды.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2. Совместная деятельность с детьми в соответствии с перспективным планом.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3. Совместная деятельность с родителями</a:t>
            </a:r>
          </a:p>
          <a:p>
            <a:pPr algn="ctr">
              <a:buNone/>
            </a:pPr>
            <a:r>
              <a:rPr lang="ru-RU" sz="5100" b="1" dirty="0" smtClean="0">
                <a:solidFill>
                  <a:srgbClr val="0070C0"/>
                </a:solidFill>
                <a:latin typeface="Calibri" pitchFamily="34" charset="0"/>
              </a:rPr>
              <a:t>                  Формы совместной деятельности</a:t>
            </a:r>
          </a:p>
          <a:p>
            <a:pPr algn="ctr">
              <a:buNone/>
            </a:pPr>
            <a:r>
              <a:rPr lang="ru-RU" sz="4400" b="1" i="1" dirty="0" smtClean="0">
                <a:solidFill>
                  <a:srgbClr val="00B050"/>
                </a:solidFill>
              </a:rPr>
              <a:t>      </a:t>
            </a:r>
            <a:r>
              <a:rPr lang="ru-RU" sz="5100" b="1" i="1" dirty="0" smtClean="0">
                <a:solidFill>
                  <a:srgbClr val="00B050"/>
                </a:solidFill>
                <a:latin typeface="Calibri" pitchFamily="34" charset="0"/>
              </a:rPr>
              <a:t>Речевое развитие</a:t>
            </a:r>
            <a:r>
              <a:rPr lang="ru-RU" sz="5100" dirty="0" smtClean="0">
                <a:latin typeface="Calibri" pitchFamily="34" charset="0"/>
              </a:rPr>
              <a:t> 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</a:rPr>
              <a:t>         -  Белорусская народная сказка «</a:t>
            </a:r>
            <a:r>
              <a:rPr lang="ru-RU" sz="3600" b="1" i="1" dirty="0" err="1" smtClean="0">
                <a:solidFill>
                  <a:srgbClr val="002060"/>
                </a:solidFill>
                <a:latin typeface="Calibri" pitchFamily="34" charset="0"/>
              </a:rPr>
              <a:t>Лѐгкий </a:t>
            </a: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</a:rPr>
              <a:t>хлеб». 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</a:rPr>
              <a:t>         -  Русские народные сказки: «Колобок», «Колосок». 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</a:rPr>
              <a:t>         -  М. Пришвин « </a:t>
            </a:r>
            <a:r>
              <a:rPr lang="ru-RU" sz="3600" b="1" i="1" dirty="0" err="1" smtClean="0">
                <a:solidFill>
                  <a:srgbClr val="002060"/>
                </a:solidFill>
                <a:latin typeface="Calibri" pitchFamily="34" charset="0"/>
              </a:rPr>
              <a:t>Лисичкин</a:t>
            </a: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</a:rPr>
              <a:t> хлеб»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</a:rPr>
              <a:t>         - Б. Алмазов «Горбушка». 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</a:rPr>
              <a:t>         -  В. Сухомлинский « Моя мама пахнет хлебом».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</a:rPr>
              <a:t>         - С.Я.Маршак «Птицы в пироге», «Пришла весна»,   «Сентябрь». </a:t>
            </a:r>
          </a:p>
          <a:p>
            <a:pPr>
              <a:buFontTx/>
              <a:buChar char="-"/>
            </a:pP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</a:rPr>
              <a:t>Загадки о хлебе. </a:t>
            </a:r>
          </a:p>
          <a:p>
            <a:pPr>
              <a:buFontTx/>
              <a:buChar char="-"/>
            </a:pP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</a:rPr>
              <a:t>   - Считалки, пословицы, поговорки о хлебе.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</a:rPr>
              <a:t>          - Рассматривание иллюстраций о хлебе, 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</a:rPr>
              <a:t>          -Использование </a:t>
            </a:r>
            <a:r>
              <a:rPr lang="ru-RU" sz="3600" b="1" i="1" dirty="0" err="1" smtClean="0">
                <a:solidFill>
                  <a:srgbClr val="002060"/>
                </a:solidFill>
                <a:latin typeface="Calibri" pitchFamily="34" charset="0"/>
              </a:rPr>
              <a:t>д</a:t>
            </a: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</a:rPr>
              <a:t> / материала «Хлеб всему голова»</a:t>
            </a:r>
          </a:p>
          <a:p>
            <a:endParaRPr lang="ru-RU" sz="4400" b="1" i="1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Светлана\Рабочий стол\Новая папка (3)\игр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rgbClr val="00B050"/>
                </a:solidFill>
              </a:rPr>
              <a:t>Познавательное развитие</a:t>
            </a:r>
          </a:p>
          <a:p>
            <a:r>
              <a:rPr lang="ru-RU" sz="2600" b="1" i="1" dirty="0" smtClean="0">
                <a:solidFill>
                  <a:srgbClr val="002060"/>
                </a:solidFill>
              </a:rPr>
              <a:t>Беседа « Как к нам хлеб пришёл»</a:t>
            </a:r>
          </a:p>
          <a:p>
            <a:r>
              <a:rPr lang="ru-RU" sz="2600" b="1" i="1" dirty="0" smtClean="0">
                <a:solidFill>
                  <a:srgbClr val="002060"/>
                </a:solidFill>
              </a:rPr>
              <a:t>Экспериментирование «Посадка зёрен пшеницы»</a:t>
            </a:r>
          </a:p>
          <a:p>
            <a:endParaRPr lang="ru-RU" sz="2600" b="1" i="1" dirty="0" smtClean="0">
              <a:solidFill>
                <a:srgbClr val="002060"/>
              </a:solidFill>
            </a:endParaRPr>
          </a:p>
          <a:p>
            <a:endParaRPr lang="ru-RU" sz="2600" b="1" i="1" dirty="0" smtClean="0">
              <a:solidFill>
                <a:srgbClr val="002060"/>
              </a:solidFill>
            </a:endParaRPr>
          </a:p>
          <a:p>
            <a:endParaRPr lang="ru-RU" sz="2600" b="1" i="1" dirty="0" smtClean="0">
              <a:solidFill>
                <a:srgbClr val="002060"/>
              </a:solidFill>
            </a:endParaRPr>
          </a:p>
          <a:p>
            <a:endParaRPr lang="ru-RU" sz="2600" b="1" i="1" dirty="0" smtClean="0">
              <a:solidFill>
                <a:srgbClr val="002060"/>
              </a:solidFill>
            </a:endParaRPr>
          </a:p>
          <a:p>
            <a:endParaRPr lang="ru-RU" sz="2600" b="1" i="1" dirty="0" smtClean="0">
              <a:solidFill>
                <a:srgbClr val="002060"/>
              </a:solidFill>
            </a:endParaRPr>
          </a:p>
          <a:p>
            <a:endParaRPr lang="ru-RU" sz="26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i="1" dirty="0" smtClean="0">
              <a:solidFill>
                <a:srgbClr val="002060"/>
              </a:solidFill>
            </a:endParaRPr>
          </a:p>
        </p:txBody>
      </p:sp>
      <p:pic>
        <p:nvPicPr>
          <p:cNvPr id="4" name="Picture 3" descr="C:\Documents and Settings\Светлана\Рабочий стол\посадка зерен\DSCN429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2844" y="2500306"/>
            <a:ext cx="4320480" cy="3240360"/>
          </a:xfrm>
          <a:prstGeom prst="rect">
            <a:avLst/>
          </a:prstGeom>
          <a:noFill/>
        </p:spPr>
      </p:pic>
      <p:pic>
        <p:nvPicPr>
          <p:cNvPr id="5" name="Picture 4" descr="C:\Documents and Settings\Светлана\Рабочий стол\посадка зерен\DSCN4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4211960" cy="3159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Светлана\Рабочий стол\посадка зерен\DSCN4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4143404" cy="3255532"/>
          </a:xfrm>
          <a:prstGeom prst="rect">
            <a:avLst/>
          </a:prstGeom>
          <a:noFill/>
        </p:spPr>
      </p:pic>
      <p:pic>
        <p:nvPicPr>
          <p:cNvPr id="5123" name="Picture 3" descr="C:\Documents and Settings\Светлана\Рабочий стол\посадка зерен\DSCN4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80928"/>
            <a:ext cx="4273144" cy="3205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Светлана\Рабочий стол\посадка зерен\DSCN43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031241" cy="3023431"/>
          </a:xfrm>
          <a:prstGeom prst="rect">
            <a:avLst/>
          </a:prstGeom>
          <a:noFill/>
        </p:spPr>
      </p:pic>
      <p:pic>
        <p:nvPicPr>
          <p:cNvPr id="6147" name="Picture 3" descr="C:\Documents and Settings\Светлана\Рабочий стол\посадка зерен\DSCN4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76672"/>
            <a:ext cx="4032377" cy="3024532"/>
          </a:xfrm>
          <a:prstGeom prst="rect">
            <a:avLst/>
          </a:prstGeom>
          <a:noFill/>
        </p:spPr>
      </p:pic>
      <p:pic>
        <p:nvPicPr>
          <p:cNvPr id="5" name="Picture 2" descr="C:\Documents and Settings\Светлана\Рабочий стол\посадка зерен\DSCN431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99792" y="3645024"/>
            <a:ext cx="3528392" cy="2941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Светлана\Рабочий стол\посадка зерен\DSCN4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4167721" cy="3125791"/>
          </a:xfrm>
          <a:prstGeom prst="rect">
            <a:avLst/>
          </a:prstGeom>
          <a:noFill/>
        </p:spPr>
      </p:pic>
      <p:pic>
        <p:nvPicPr>
          <p:cNvPr id="8195" name="Picture 3" descr="C:\Documents and Settings\Светлана\Рабочий стол\посадка зерен\DSCN4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24944"/>
            <a:ext cx="4430631" cy="3323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76673"/>
            <a:ext cx="8686800" cy="864096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Рассматривание колосьев в вазе</a:t>
            </a:r>
          </a:p>
          <a:p>
            <a:endParaRPr lang="ru-RU" dirty="0"/>
          </a:p>
        </p:txBody>
      </p:sp>
      <p:pic>
        <p:nvPicPr>
          <p:cNvPr id="4" name="Picture 2" descr="C:\Documents and Settings\Светлана\Рабочий стол\посадка зерен\DSCN4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4143404" cy="3107553"/>
          </a:xfrm>
          <a:prstGeom prst="rect">
            <a:avLst/>
          </a:prstGeom>
          <a:noFill/>
        </p:spPr>
      </p:pic>
      <p:pic>
        <p:nvPicPr>
          <p:cNvPr id="5" name="Picture 3" descr="C:\Documents and Settings\Светлана\Рабочий стол\посадка зерен\DSCN4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000372"/>
            <a:ext cx="4251404" cy="3349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32657"/>
            <a:ext cx="8686800" cy="1224136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err="1" smtClean="0">
                <a:solidFill>
                  <a:srgbClr val="002060"/>
                </a:solidFill>
              </a:rPr>
              <a:t>д</a:t>
            </a:r>
            <a:r>
              <a:rPr lang="ru-RU" b="1" i="1" dirty="0" smtClean="0">
                <a:solidFill>
                  <a:srgbClr val="002060"/>
                </a:solidFill>
              </a:rPr>
              <a:t>/и «Почемучка», «Собери картинку», «Четвертый лишний», «Из чего мы сделаны» </a:t>
            </a:r>
          </a:p>
          <a:p>
            <a:endParaRPr lang="ru-RU" dirty="0"/>
          </a:p>
        </p:txBody>
      </p:sp>
      <p:pic>
        <p:nvPicPr>
          <p:cNvPr id="4" name="Picture 2" descr="C:\Documents and Settings\Светлана\Рабочий стол\папка\DSCN4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14488"/>
            <a:ext cx="2765146" cy="2073859"/>
          </a:xfrm>
          <a:prstGeom prst="rect">
            <a:avLst/>
          </a:prstGeom>
          <a:noFill/>
        </p:spPr>
      </p:pic>
      <p:pic>
        <p:nvPicPr>
          <p:cNvPr id="5" name="Picture 3" descr="C:\Documents and Settings\Светлана\Рабочий стол\папка\DSCN4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786190"/>
            <a:ext cx="3423514" cy="2567635"/>
          </a:xfrm>
          <a:prstGeom prst="rect">
            <a:avLst/>
          </a:prstGeom>
          <a:noFill/>
        </p:spPr>
      </p:pic>
      <p:pic>
        <p:nvPicPr>
          <p:cNvPr id="6" name="Picture 4" descr="C:\Documents and Settings\Светлана\Рабочий стол\папка\DSCN44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143380"/>
            <a:ext cx="3423514" cy="2567635"/>
          </a:xfrm>
          <a:prstGeom prst="rect">
            <a:avLst/>
          </a:prstGeom>
          <a:noFill/>
        </p:spPr>
      </p:pic>
      <p:pic>
        <p:nvPicPr>
          <p:cNvPr id="2050" name="Picture 2" descr="C:\Documents and Settings\Светлана\Рабочий стол\55\DSCN4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285860"/>
            <a:ext cx="3160166" cy="2370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7"/>
            <a:ext cx="9144000" cy="1152128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НОД «Булочки своими руками»                    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(с приглашением повара Надежды Владимировны)</a:t>
            </a:r>
          </a:p>
          <a:p>
            <a:endParaRPr lang="ru-RU" dirty="0"/>
          </a:p>
        </p:txBody>
      </p:sp>
      <p:pic>
        <p:nvPicPr>
          <p:cNvPr id="4" name="Picture 2" descr="C:\Documents and Settings\Светлана\Рабочий стол\Стефания пекарь\ЗвЕзДы\20160226_093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4214842" cy="2857520"/>
          </a:xfrm>
          <a:prstGeom prst="rect">
            <a:avLst/>
          </a:prstGeom>
          <a:noFill/>
        </p:spPr>
      </p:pic>
      <p:pic>
        <p:nvPicPr>
          <p:cNvPr id="5" name="Picture 3" descr="C:\Documents and Settings\Светлана\Рабочий стол\Стефания пекарь\ЗвЕзДы\20160226_093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071810"/>
            <a:ext cx="3929089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Светлана\Рабочий стол\Стефания пекарь\ЗвЕзДы\20160226_094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4071965" cy="2606092"/>
          </a:xfrm>
          <a:prstGeom prst="rect">
            <a:avLst/>
          </a:prstGeom>
          <a:noFill/>
        </p:spPr>
      </p:pic>
      <p:pic>
        <p:nvPicPr>
          <p:cNvPr id="13315" name="Picture 3" descr="C:\Documents and Settings\Светлана\Рабочий стол\Стефания пекарь\ЗвЕзДы\20160226_094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752"/>
            <a:ext cx="4357718" cy="2652404"/>
          </a:xfrm>
          <a:prstGeom prst="rect">
            <a:avLst/>
          </a:prstGeom>
          <a:noFill/>
        </p:spPr>
      </p:pic>
      <p:pic>
        <p:nvPicPr>
          <p:cNvPr id="13316" name="Picture 4" descr="C:\Documents and Settings\Светлана\Рабочий стол\Стефания пекарь\ЗвЕзДы\20160226_095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4000504"/>
            <a:ext cx="4429156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ru-RU" sz="2700" b="1" dirty="0" smtClean="0">
                <a:solidFill>
                  <a:srgbClr val="FF0000"/>
                </a:solidFill>
              </a:rPr>
              <a:t> Актуальность проблемы:  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>
                <a:latin typeface="Calibri" pitchFamily="34" charset="0"/>
              </a:rPr>
              <a:t> дети не знают:</a:t>
            </a:r>
            <a:r>
              <a:rPr lang="ru-RU" sz="2200" dirty="0" smtClean="0">
                <a:latin typeface="Calibri" pitchFamily="34" charset="0"/>
              </a:rPr>
              <a:t/>
            </a:r>
            <a:br>
              <a:rPr lang="ru-RU" sz="2200" dirty="0" smtClean="0">
                <a:latin typeface="Calibri" pitchFamily="34" charset="0"/>
              </a:rPr>
            </a:br>
            <a:r>
              <a:rPr lang="ru-RU" sz="2200" dirty="0" smtClean="0">
                <a:latin typeface="Calibri" pitchFamily="34" charset="0"/>
              </a:rPr>
              <a:t> </a:t>
            </a:r>
            <a:r>
              <a:rPr lang="ru-RU" sz="2200" i="1" dirty="0" smtClean="0">
                <a:latin typeface="Calibri" pitchFamily="34" charset="0"/>
              </a:rPr>
              <a:t>- Как люди выращивают хлеб? </a:t>
            </a:r>
            <a:br>
              <a:rPr lang="ru-RU" sz="2200" i="1" dirty="0" smtClean="0">
                <a:latin typeface="Calibri" pitchFamily="34" charset="0"/>
              </a:rPr>
            </a:br>
            <a:r>
              <a:rPr lang="ru-RU" sz="2200" i="1" dirty="0" smtClean="0">
                <a:latin typeface="Calibri" pitchFamily="34" charset="0"/>
              </a:rPr>
              <a:t>- Почему люди с большим уважением относятся к хлебу ?</a:t>
            </a:r>
            <a:endParaRPr lang="ru-RU" sz="2200" i="1" dirty="0"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000" b="1" dirty="0" smtClean="0"/>
              <a:t> </a:t>
            </a:r>
            <a:endParaRPr lang="ru-RU" sz="2000" dirty="0"/>
          </a:p>
        </p:txBody>
      </p:sp>
      <p:pic>
        <p:nvPicPr>
          <p:cNvPr id="4" name="Picture 2" descr="C:\Documents and Settings\Светлана\Рабочий стол\папка\DSCN4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492896"/>
            <a:ext cx="4536504" cy="3669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Светлана\Рабочий стол\Стефания пекарь\ЗвЕзДы\20160226_095634(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57752" y="3786190"/>
            <a:ext cx="3857105" cy="2443942"/>
          </a:xfrm>
          <a:prstGeom prst="rect">
            <a:avLst/>
          </a:prstGeom>
          <a:noFill/>
        </p:spPr>
      </p:pic>
      <p:pic>
        <p:nvPicPr>
          <p:cNvPr id="14340" name="Picture 4" descr="C:\Documents and Settings\Светлана\Рабочий стол\Стефания пекарь\ЗвЕзДы\20160226_122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548680"/>
            <a:ext cx="3643338" cy="2656332"/>
          </a:xfrm>
          <a:prstGeom prst="rect">
            <a:avLst/>
          </a:prstGeom>
          <a:noFill/>
        </p:spPr>
      </p:pic>
      <p:pic>
        <p:nvPicPr>
          <p:cNvPr id="14341" name="Picture 5" descr="C:\Documents and Settings\Светлана\Рабочий стол\Стефания пекарь\ЗвЕзДы\20160226_1228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64704"/>
            <a:ext cx="4325134" cy="2359164"/>
          </a:xfrm>
          <a:prstGeom prst="rect">
            <a:avLst/>
          </a:prstGeom>
          <a:noFill/>
        </p:spPr>
      </p:pic>
      <p:pic>
        <p:nvPicPr>
          <p:cNvPr id="14342" name="Picture 6" descr="C:\Documents and Settings\Светлана\Рабочий стол\Стефания пекарь\ЗвЕзДы\20160226_1405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05064"/>
            <a:ext cx="4047744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04664"/>
            <a:ext cx="8686800" cy="567546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rgbClr val="00B050"/>
                </a:solidFill>
                <a:latin typeface="Calibri" pitchFamily="34" charset="0"/>
              </a:rPr>
              <a:t>Социально-коммуникативное развитие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</a:rPr>
              <a:t>Беседа «Хлеб всему голова»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 ( о пользе хлеба ,о том почему его  надо беречь)</a:t>
            </a:r>
            <a:endParaRPr lang="ru-RU" sz="2800" b="1" i="1" dirty="0" smtClean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</a:rPr>
              <a:t>С/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р</a:t>
            </a:r>
            <a:r>
              <a:rPr lang="ru-RU" sz="2800" b="1" i="1" dirty="0" smtClean="0">
                <a:solidFill>
                  <a:srgbClr val="002060"/>
                </a:solidFill>
              </a:rPr>
              <a:t> игра «Хлебный магазин», «Семья»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50912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endParaRPr lang="ru-RU" b="1" i="1" dirty="0" smtClean="0">
              <a:solidFill>
                <a:srgbClr val="002060"/>
              </a:solidFill>
            </a:endParaRPr>
          </a:p>
        </p:txBody>
      </p:sp>
      <p:pic>
        <p:nvPicPr>
          <p:cNvPr id="5" name="Picture 2" descr="C:\Documents and Settings\Светлана\Рабочий стол\папка\DSCN4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3242901"/>
            <a:ext cx="4429156" cy="3321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76673"/>
            <a:ext cx="8686800" cy="864096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Экскурсия в хлебный магазин</a:t>
            </a:r>
          </a:p>
          <a:p>
            <a:endParaRPr lang="ru-RU" dirty="0"/>
          </a:p>
        </p:txBody>
      </p:sp>
      <p:pic>
        <p:nvPicPr>
          <p:cNvPr id="3074" name="Picture 2" descr="C:\Documents and Settings\Светлана\Рабочий стол\55\DSCN4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3555187" cy="2666390"/>
          </a:xfrm>
          <a:prstGeom prst="rect">
            <a:avLst/>
          </a:prstGeom>
          <a:noFill/>
        </p:spPr>
      </p:pic>
      <p:pic>
        <p:nvPicPr>
          <p:cNvPr id="3075" name="Picture 3" descr="C:\Documents and Settings\Светлана\Рабочий стол\55\DSCN4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000504"/>
            <a:ext cx="3291840" cy="2468880"/>
          </a:xfrm>
          <a:prstGeom prst="rect">
            <a:avLst/>
          </a:prstGeom>
          <a:noFill/>
        </p:spPr>
      </p:pic>
      <p:pic>
        <p:nvPicPr>
          <p:cNvPr id="3076" name="Picture 4" descr="C:\Documents and Settings\Светлана\Рабочий стол\55\DSCN4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357298"/>
            <a:ext cx="3291840" cy="2468880"/>
          </a:xfrm>
          <a:prstGeom prst="rect">
            <a:avLst/>
          </a:prstGeom>
          <a:noFill/>
        </p:spPr>
      </p:pic>
      <p:pic>
        <p:nvPicPr>
          <p:cNvPr id="3077" name="Picture 5" descr="C:\Documents and Settings\Светлана\Рабочий стол\55\DSCN47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071942"/>
            <a:ext cx="3423514" cy="2567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Светлана\Рабочий стол\55\DSCN4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876"/>
            <a:ext cx="3877362" cy="2908022"/>
          </a:xfrm>
          <a:prstGeom prst="rect">
            <a:avLst/>
          </a:prstGeom>
          <a:noFill/>
        </p:spPr>
      </p:pic>
      <p:pic>
        <p:nvPicPr>
          <p:cNvPr id="4099" name="Picture 3" descr="C:\Documents and Settings\Светлана\Рабочий стол\55\DSCN4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14290"/>
            <a:ext cx="4143404" cy="3107553"/>
          </a:xfrm>
          <a:prstGeom prst="rect">
            <a:avLst/>
          </a:prstGeom>
          <a:noFill/>
        </p:spPr>
      </p:pic>
      <p:pic>
        <p:nvPicPr>
          <p:cNvPr id="4100" name="Picture 4" descr="F:\фото магазин\DSCN47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876"/>
            <a:ext cx="3818534" cy="2863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548680"/>
            <a:ext cx="8686800" cy="553144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rgbClr val="00B050"/>
                </a:solidFill>
                <a:latin typeface="Calibri" pitchFamily="34" charset="0"/>
              </a:rPr>
              <a:t>Художественно-эстетическое развитие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Рисование «Колобок»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Лепка «Баранки»    </a:t>
            </a:r>
            <a:endParaRPr lang="ru-RU" sz="2800" b="1" i="1" dirty="0" smtClean="0">
              <a:solidFill>
                <a:srgbClr val="00B05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Лепка «Колосья»</a:t>
            </a:r>
          </a:p>
          <a:p>
            <a:endParaRPr lang="ru-RU" sz="2000" b="1" dirty="0" smtClean="0"/>
          </a:p>
          <a:p>
            <a:pPr>
              <a:buNone/>
            </a:pPr>
            <a:endParaRPr lang="ru-RU" sz="18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000" b="1" dirty="0"/>
          </a:p>
        </p:txBody>
      </p:sp>
      <p:pic>
        <p:nvPicPr>
          <p:cNvPr id="5" name="Picture 2" descr="C:\Documents and Settings\Светлана\Рабочий стол\посадка зерен\DSCN4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996952"/>
            <a:ext cx="3929090" cy="2946818"/>
          </a:xfrm>
          <a:prstGeom prst="rect">
            <a:avLst/>
          </a:prstGeom>
          <a:noFill/>
        </p:spPr>
      </p:pic>
      <p:pic>
        <p:nvPicPr>
          <p:cNvPr id="6" name="Picture 3" descr="C:\Documents and Settings\Светлана\Рабочий стол\посадка зерен\DSCN4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56992"/>
            <a:ext cx="3864348" cy="2990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Светлана\Рабочий стол\посадка зерен\DSCN45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608512" cy="3456383"/>
          </a:xfrm>
          <a:prstGeom prst="rect">
            <a:avLst/>
          </a:prstGeom>
          <a:noFill/>
        </p:spPr>
      </p:pic>
      <p:pic>
        <p:nvPicPr>
          <p:cNvPr id="11267" name="Picture 3" descr="C:\Documents and Settings\Светлана\Рабочий стол\посадка зерен\DSCN4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319651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04800" y="620689"/>
            <a:ext cx="8686800" cy="79208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</a:rPr>
              <a:t> Инсценировка р. н. с .сказки  «Колосок» </a:t>
            </a:r>
          </a:p>
          <a:p>
            <a:endParaRPr lang="ru-RU" dirty="0"/>
          </a:p>
        </p:txBody>
      </p:sp>
      <p:pic>
        <p:nvPicPr>
          <p:cNvPr id="1026" name="Picture 2" descr="C:\Documents and Settings\Светлана\Рабочий стол\55\DSCN4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3555187" cy="2666390"/>
          </a:xfrm>
          <a:prstGeom prst="rect">
            <a:avLst/>
          </a:prstGeom>
          <a:noFill/>
        </p:spPr>
      </p:pic>
      <p:pic>
        <p:nvPicPr>
          <p:cNvPr id="1027" name="Picture 3" descr="C:\Documents and Settings\Светлана\Рабочий стол\55\DSCN4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4081882" cy="3061411"/>
          </a:xfrm>
          <a:prstGeom prst="rect">
            <a:avLst/>
          </a:prstGeom>
          <a:noFill/>
        </p:spPr>
      </p:pic>
      <p:pic>
        <p:nvPicPr>
          <p:cNvPr id="1028" name="Picture 4" descr="C:\Documents and Settings\Светлана\Рабочий стол\55\DSCN46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4286256"/>
            <a:ext cx="3160166" cy="2370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04800" y="260648"/>
            <a:ext cx="8686800" cy="583264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/>
              <a:t> </a:t>
            </a:r>
            <a:r>
              <a:rPr lang="ru-RU" sz="2800" b="1" i="1" dirty="0" smtClean="0">
                <a:solidFill>
                  <a:srgbClr val="00B050"/>
                </a:solidFill>
                <a:latin typeface="Calibri" pitchFamily="34" charset="0"/>
              </a:rPr>
              <a:t>Физическое развитие</a:t>
            </a:r>
          </a:p>
          <a:p>
            <a:pPr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</a:rPr>
              <a:t>П/и «Каравай»</a:t>
            </a:r>
          </a:p>
          <a:p>
            <a:pPr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</a:rPr>
              <a:t>Упражнения со счётными палочками «Мельница»</a:t>
            </a:r>
          </a:p>
          <a:p>
            <a:pPr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</a:rPr>
              <a:t>Пальчиковая гимнастика «Хлеб», «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Ладушки,ладушки</a:t>
            </a:r>
            <a:r>
              <a:rPr lang="ru-RU" sz="2000" b="1" i="1" dirty="0" smtClean="0">
                <a:solidFill>
                  <a:srgbClr val="002060"/>
                </a:solidFill>
              </a:rPr>
              <a:t>», «Пирог», «Отличные ,пшеничные», «Месим тесто»</a:t>
            </a:r>
            <a:endParaRPr lang="ru-RU" sz="2000" dirty="0"/>
          </a:p>
        </p:txBody>
      </p:sp>
      <p:pic>
        <p:nvPicPr>
          <p:cNvPr id="2050" name="Picture 2" descr="C:\Documents and Settings\Светлана\Рабочий стол\55\DSCN4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28868"/>
            <a:ext cx="3291840" cy="2468880"/>
          </a:xfrm>
          <a:prstGeom prst="rect">
            <a:avLst/>
          </a:prstGeom>
          <a:noFill/>
        </p:spPr>
      </p:pic>
      <p:pic>
        <p:nvPicPr>
          <p:cNvPr id="2051" name="Picture 3" descr="C:\Documents and Settings\Светлана\Рабочий стол\55\DSCN4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929066"/>
            <a:ext cx="3423514" cy="2567635"/>
          </a:xfrm>
          <a:prstGeom prst="rect">
            <a:avLst/>
          </a:prstGeom>
          <a:noFill/>
        </p:spPr>
      </p:pic>
      <p:pic>
        <p:nvPicPr>
          <p:cNvPr id="2052" name="Picture 4" descr="C:\Documents and Settings\Светлана\Рабочий стол\55\DSCN47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143116"/>
            <a:ext cx="2896819" cy="217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alibri" pitchFamily="34" charset="0"/>
              </a:rPr>
              <a:t>Работа с родителями</a:t>
            </a:r>
            <a:endParaRPr lang="ru-RU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Консультация родителей на тему «погружение в проект»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Подбор литературы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Поиск иллюстраций для альбома «Такой разный хлеб»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Привлечение родителей к изготовлению  хлебобулочных изделий из солёного теста (Участие в выставке)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 Фотографирование детей во время изготовления хлебобулочных изделий дома.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Светлана\Рабочий стол\Новая папка (3)\Стефания пекарь\Share2016-02-26-1e445061f27aecec67b47bc153c408b240b0bc88d3113f963d001650c3bf8c47-Pictu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85860"/>
            <a:ext cx="3429024" cy="2500330"/>
          </a:xfrm>
          <a:prstGeom prst="rect">
            <a:avLst/>
          </a:prstGeom>
          <a:noFill/>
        </p:spPr>
      </p:pic>
      <p:pic>
        <p:nvPicPr>
          <p:cNvPr id="4099" name="Picture 3" descr="C:\Documents and Settings\Светлана\Рабочий стол\Новая папка (3)\Стефания пекарь\Share2016-02-26-ac04ab4acdff46e9d94d5f4e9147a3c7a73a024954011d453b6e81b64e14119e-Pic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143380"/>
            <a:ext cx="3357586" cy="2571768"/>
          </a:xfrm>
          <a:prstGeom prst="rect">
            <a:avLst/>
          </a:prstGeom>
          <a:noFill/>
        </p:spPr>
      </p:pic>
      <p:pic>
        <p:nvPicPr>
          <p:cNvPr id="4100" name="Picture 4" descr="C:\Documents and Settings\Светлана\Рабочий стол\Новая папка (3)\Стефания пекарь\DSC_0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285860"/>
            <a:ext cx="3304520" cy="2357454"/>
          </a:xfrm>
          <a:prstGeom prst="rect">
            <a:avLst/>
          </a:prstGeom>
          <a:noFill/>
        </p:spPr>
      </p:pic>
      <p:pic>
        <p:nvPicPr>
          <p:cNvPr id="4101" name="Picture 5" descr="C:\Documents and Settings\Светлана\Рабочий стол\Новая папка (3)\Стефания пекарь\DSC_0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43380"/>
            <a:ext cx="3454725" cy="2288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Calibri" pitchFamily="34" charset="0"/>
              </a:rPr>
              <a:t>Цель проекта: 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Развитие познавательной активности детей младшей группы дошкольного  возраста  в процессе знакомства с хлебом.</a:t>
            </a:r>
            <a:endParaRPr lang="ru-RU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      </a:t>
            </a:r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</a:rPr>
              <a:t>Задачи:</a:t>
            </a:r>
            <a:r>
              <a:rPr lang="ru-RU" sz="2800" dirty="0" smtClean="0">
                <a:solidFill>
                  <a:srgbClr val="FF0000"/>
                </a:solidFill>
                <a:latin typeface="Calibri" pitchFamily="34" charset="0"/>
              </a:rPr>
              <a:t> 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</a:rPr>
              <a:t>       -Познакомить детей с разнообразием хлебобулочных изделий;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</a:rPr>
              <a:t>       -Дать первоначальное представление о том, как хлеб пришел к нам на стол;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</a:rPr>
              <a:t>       -Совместно с родителями воспитывать у детей бережное отношение к хлебу;     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</a:rPr>
              <a:t>       - Способствовать взаимодействию детей и родителей в изготовлении   хлебобулочных изделий;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</a:rPr>
              <a:t>       -Формировать у детей положительную оценку к результатам своего и чужого труда.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</a:rPr>
              <a:t>        -Обогащать словарный запас детей</a:t>
            </a:r>
          </a:p>
          <a:p>
            <a:pPr>
              <a:buNone/>
            </a:pPr>
            <a:endParaRPr lang="ru-RU" sz="18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57200"/>
            <a:ext cx="8020000" cy="8382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alibri" pitchFamily="34" charset="0"/>
              </a:rPr>
              <a:t>3 этап проекта- заключительный</a:t>
            </a:r>
            <a:endParaRPr lang="ru-RU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24745"/>
            <a:ext cx="8686800" cy="1656184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AutoNum type="arabicPeriod"/>
            </a:pPr>
            <a:r>
              <a:rPr lang="ru-RU" sz="2800" b="1" i="1" dirty="0" smtClean="0">
                <a:solidFill>
                  <a:srgbClr val="002060"/>
                </a:solidFill>
              </a:rPr>
              <a:t>Выставка поделок хлебобулочных изделий из солёного теста, сделанных родителями и детьми.</a:t>
            </a:r>
          </a:p>
          <a:p>
            <a:pPr marL="457200" indent="-457200">
              <a:buAutoNum type="arabicPeriod"/>
            </a:pPr>
            <a:r>
              <a:rPr lang="ru-RU" sz="2800" b="1" i="1" dirty="0" smtClean="0">
                <a:solidFill>
                  <a:srgbClr val="002060"/>
                </a:solidFill>
              </a:rPr>
              <a:t>Создание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фотоархива</a:t>
            </a:r>
            <a:r>
              <a:rPr lang="ru-RU" sz="2800" b="1" i="1" dirty="0" smtClean="0">
                <a:solidFill>
                  <a:srgbClr val="002060"/>
                </a:solidFill>
              </a:rPr>
              <a:t> проекта</a:t>
            </a:r>
          </a:p>
          <a:p>
            <a:pPr marL="457200" indent="-457200">
              <a:buAutoNum type="arabicPeriod"/>
            </a:pPr>
            <a:r>
              <a:rPr lang="ru-RU" sz="2800" b="1" i="1" dirty="0" smtClean="0">
                <a:solidFill>
                  <a:srgbClr val="002060"/>
                </a:solidFill>
              </a:rPr>
              <a:t>Создание папки с дидактическими материалами по теме</a:t>
            </a:r>
          </a:p>
          <a:p>
            <a:pPr marL="457200" indent="-457200">
              <a:buAutoNum type="arabicPeriod"/>
            </a:pPr>
            <a:r>
              <a:rPr lang="ru-RU" sz="2800" b="1" i="1" dirty="0" smtClean="0">
                <a:solidFill>
                  <a:srgbClr val="002060"/>
                </a:solidFill>
              </a:rPr>
              <a:t>Создание с детьми памятки по бережному отношению к хлебу</a:t>
            </a:r>
          </a:p>
        </p:txBody>
      </p:sp>
      <p:pic>
        <p:nvPicPr>
          <p:cNvPr id="4" name="Picture 3" descr="C:\Documents and Settings\Светлана\Рабочий стол\Стефания пекарь\ЗвЕзДы\20160226_145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996952"/>
            <a:ext cx="5472608" cy="3271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Documents and Settings\Светлана\Рабочий стол\папка\DSCN468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92404" y="2192612"/>
            <a:ext cx="4968000" cy="3726000"/>
          </a:xfrm>
          <a:prstGeom prst="rect">
            <a:avLst/>
          </a:prstGeom>
          <a:noFill/>
        </p:spPr>
      </p:pic>
      <p:pic>
        <p:nvPicPr>
          <p:cNvPr id="16387" name="Picture 3" descr="C:\Documents and Settings\Светлана\Рабочий стол\папка\DSCN46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500174"/>
            <a:ext cx="3735894" cy="2714644"/>
          </a:xfrm>
          <a:prstGeom prst="rect">
            <a:avLst/>
          </a:prstGeom>
          <a:noFill/>
        </p:spPr>
      </p:pic>
      <p:pic>
        <p:nvPicPr>
          <p:cNvPr id="16388" name="Picture 4" descr="C:\Documents and Settings\Светлана\Рабочий стол\папка\DSCN46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357694"/>
            <a:ext cx="3429024" cy="2285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Светлана\Рабочий стол\Стефания пекарь\ЗвЕзДы\20160226_145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4128548" cy="2644915"/>
          </a:xfrm>
          <a:prstGeom prst="rect">
            <a:avLst/>
          </a:prstGeom>
          <a:noFill/>
        </p:spPr>
      </p:pic>
      <p:pic>
        <p:nvPicPr>
          <p:cNvPr id="15364" name="Picture 4" descr="C:\Documents and Settings\Светлана\Рабочий стол\папка\DSCN46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9198" y="4077072"/>
            <a:ext cx="3877789" cy="2596686"/>
          </a:xfrm>
          <a:prstGeom prst="rect">
            <a:avLst/>
          </a:prstGeom>
          <a:noFill/>
        </p:spPr>
      </p:pic>
      <p:pic>
        <p:nvPicPr>
          <p:cNvPr id="15365" name="Picture 5" descr="C:\Documents and Settings\Светлана\Рабочий стол\папка\DSCN46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7" y="1340768"/>
            <a:ext cx="3974683" cy="2591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Светлана\Рабочий стол\Новая папка (3)\вывод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5852" y="1000108"/>
            <a:ext cx="6703185" cy="5027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129877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5400" b="1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Documents and Settings\Светлана\Рабочий стол\Новая папка (3)\хлеб всему  голо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786058"/>
            <a:ext cx="4457700" cy="346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alibri" pitchFamily="34" charset="0"/>
              </a:rPr>
              <a:t>Предполагаемый результат:</a:t>
            </a:r>
            <a:endParaRPr lang="ru-RU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None/>
            </a:pPr>
            <a:r>
              <a:rPr lang="ru-RU" sz="2000" dirty="0" smtClean="0"/>
              <a:t>      </a:t>
            </a:r>
          </a:p>
          <a:p>
            <a:pPr lvl="0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   В итоге нашей работы мы ожидаем получить следующие результаты:</a:t>
            </a:r>
          </a:p>
          <a:p>
            <a:pPr lvl="0"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      Дети узнают весь процесс получения хлеба. </a:t>
            </a:r>
          </a:p>
          <a:p>
            <a:pPr lvl="0"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      Дети будут понимать и уважать труд хлеборобов. </a:t>
            </a:r>
          </a:p>
          <a:p>
            <a:pPr lvl="0"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      Бережно относиться к хлебу и экономно его использовать.</a:t>
            </a:r>
          </a:p>
          <a:p>
            <a:pPr lvl="0">
              <a:buNone/>
            </a:pPr>
            <a:r>
              <a:rPr lang="ru-RU" sz="2800" dirty="0" smtClean="0">
                <a:latin typeface="Calibri" pitchFamily="34" charset="0"/>
              </a:rPr>
              <a:t/>
            </a:r>
            <a:br>
              <a:rPr lang="ru-RU" sz="2800" dirty="0" smtClean="0">
                <a:latin typeface="Calibri" pitchFamily="34" charset="0"/>
              </a:rPr>
            </a:br>
            <a:endParaRPr lang="ru-RU" sz="2800" dirty="0" smtClean="0">
              <a:latin typeface="Calibri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</a:rPr>
              <a:t>1 этап   проекта - подготовительный </a:t>
            </a:r>
            <a:endParaRPr lang="ru-RU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1. Выявление мотивации, постановка цели, задач по совместному изучению выбранной темы.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2. Определение путей поиска информации всеми участниками проекта.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3. Составление плана совместных мероприятий с детьми.</a:t>
            </a:r>
          </a:p>
          <a:p>
            <a:pPr lvl="0"/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4. Подбор необходимого для реализации проекта  материала (художественной литературы по теме, иллюстрации , </a:t>
            </a:r>
            <a:r>
              <a:rPr lang="ru-RU" sz="2800" b="1" i="1" dirty="0" err="1" smtClean="0">
                <a:solidFill>
                  <a:srgbClr val="002060"/>
                </a:solidFill>
                <a:latin typeface="Calibri" pitchFamily="34" charset="0"/>
              </a:rPr>
              <a:t>д</a:t>
            </a:r>
            <a:r>
              <a:rPr lang="ru-RU" sz="2800" b="1" i="1" dirty="0" smtClean="0">
                <a:solidFill>
                  <a:srgbClr val="002060"/>
                </a:solidFill>
                <a:latin typeface="Calibri" pitchFamily="34" charset="0"/>
              </a:rPr>
              <a:t> /игры).</a:t>
            </a:r>
            <a:r>
              <a:rPr lang="ru-RU" sz="2800" b="1" i="1" dirty="0" smtClean="0">
                <a:latin typeface="Calibri" pitchFamily="34" charset="0"/>
              </a:rPr>
              <a:t> </a:t>
            </a:r>
            <a:endParaRPr lang="ru-RU" sz="2800" dirty="0" smtClean="0">
              <a:latin typeface="Calibri" pitchFamily="34" charset="0"/>
            </a:endParaRPr>
          </a:p>
          <a:p>
            <a:endParaRPr lang="ru-RU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Светлана\Рабочий стол\Новая папка (3)\разн хлеб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056784" cy="4988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Светлана\Мои документы\за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708920"/>
            <a:ext cx="4191000" cy="3143250"/>
          </a:xfrm>
          <a:prstGeom prst="rect">
            <a:avLst/>
          </a:prstGeom>
          <a:noFill/>
        </p:spPr>
      </p:pic>
      <p:pic>
        <p:nvPicPr>
          <p:cNvPr id="4" name="Picture 2" descr="C:\Documents and Settings\Светлана\Мои документы\загад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4023360" cy="301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Светлана\Рабочий стол\Новая папка (3)\пальчик гимнас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44824"/>
            <a:ext cx="3199646" cy="4525963"/>
          </a:xfrm>
          <a:prstGeom prst="rect">
            <a:avLst/>
          </a:prstGeom>
          <a:noFill/>
        </p:spPr>
      </p:pic>
      <p:pic>
        <p:nvPicPr>
          <p:cNvPr id="3075" name="Picture 3" descr="C:\Documents and Settings\Светлана\Рабочий стол\Новая папка (3)\чисто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80728"/>
            <a:ext cx="3230404" cy="45388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Светлана\Рабочий стол\Новая папка (3)\стих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85728"/>
            <a:ext cx="4214842" cy="3161131"/>
          </a:xfrm>
          <a:prstGeom prst="rect">
            <a:avLst/>
          </a:prstGeom>
          <a:noFill/>
        </p:spPr>
      </p:pic>
      <p:pic>
        <p:nvPicPr>
          <p:cNvPr id="1026" name="Picture 2" descr="C:\Documents and Settings\Светлана\Рабочий стол\Новая папка (3)\посл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19860"/>
            <a:ext cx="4143404" cy="3209552"/>
          </a:xfrm>
          <a:prstGeom prst="rect">
            <a:avLst/>
          </a:prstGeom>
          <a:noFill/>
        </p:spPr>
      </p:pic>
      <p:pic>
        <p:nvPicPr>
          <p:cNvPr id="1027" name="Picture 3" descr="C:\Documents and Settings\Светлана\Рабочий стол\Новая папка (3)\пословиц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876"/>
            <a:ext cx="4114800" cy="308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</TotalTime>
  <Words>596</Words>
  <Application>Microsoft Office PowerPoint</Application>
  <PresentationFormat>Экран (4:3)</PresentationFormat>
  <Paragraphs>88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Трек</vt:lpstr>
      <vt:lpstr>Тема проекта: «Откуда к нам хлеб пришёл »</vt:lpstr>
      <vt:lpstr> Актуальность проблемы:     дети не знают:  - Как люди выращивают хлеб?  - Почему люди с большим уважением относятся к хлебу ?</vt:lpstr>
      <vt:lpstr>Цель проекта:  Развитие познавательной активности детей младшей группы дошкольного  возраста  в процессе знакомства с хлебом.</vt:lpstr>
      <vt:lpstr>Предполагаемый результат:</vt:lpstr>
      <vt:lpstr>1 этап   проекта - подготовительный </vt:lpstr>
      <vt:lpstr>Слайд 6</vt:lpstr>
      <vt:lpstr>Слайд 7</vt:lpstr>
      <vt:lpstr>Слайд 8</vt:lpstr>
      <vt:lpstr>Слайд 9</vt:lpstr>
      <vt:lpstr>2 этап  проекта - основной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Работа с родителями</vt:lpstr>
      <vt:lpstr>Слайд 29</vt:lpstr>
      <vt:lpstr>3 этап проекта- заключительный</vt:lpstr>
      <vt:lpstr>Слайд 31</vt:lpstr>
      <vt:lpstr>Слайд 32</vt:lpstr>
      <vt:lpstr>Слайд 33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пилот</dc:creator>
  <cp:lastModifiedBy>пилот</cp:lastModifiedBy>
  <cp:revision>67</cp:revision>
  <dcterms:created xsi:type="dcterms:W3CDTF">2016-03-20T19:08:49Z</dcterms:created>
  <dcterms:modified xsi:type="dcterms:W3CDTF">2016-03-23T19:15:41Z</dcterms:modified>
</cp:coreProperties>
</file>